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4660"/>
  </p:normalViewPr>
  <p:slideViewPr>
    <p:cSldViewPr snapToGrid="0">
      <p:cViewPr>
        <p:scale>
          <a:sx n="150" d="100"/>
          <a:sy n="150" d="100"/>
        </p:scale>
        <p:origin x="28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18C562-8BC8-4EDF-A141-0658352B88BD}"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3432213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8C562-8BC8-4EDF-A141-0658352B88BD}"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417362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8C562-8BC8-4EDF-A141-0658352B88BD}"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406347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8C562-8BC8-4EDF-A141-0658352B88BD}"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178210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8C562-8BC8-4EDF-A141-0658352B88BD}"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403121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18C562-8BC8-4EDF-A141-0658352B88BD}"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213045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18C562-8BC8-4EDF-A141-0658352B88BD}"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10079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18C562-8BC8-4EDF-A141-0658352B88BD}"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252308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8C562-8BC8-4EDF-A141-0658352B88BD}"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65120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8C562-8BC8-4EDF-A141-0658352B88BD}"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342534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8C562-8BC8-4EDF-A141-0658352B88BD}"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853E-7EE8-4CD4-A8F7-2B6D34F48EC0}" type="slidenum">
              <a:rPr lang="en-US" smtClean="0"/>
              <a:t>‹#›</a:t>
            </a:fld>
            <a:endParaRPr lang="en-US"/>
          </a:p>
        </p:txBody>
      </p:sp>
    </p:spTree>
    <p:extLst>
      <p:ext uri="{BB962C8B-B14F-4D97-AF65-F5344CB8AC3E}">
        <p14:creationId xmlns:p14="http://schemas.microsoft.com/office/powerpoint/2010/main" val="271395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18C562-8BC8-4EDF-A141-0658352B88BD}" type="datetimeFigureOut">
              <a:rPr lang="en-US" smtClean="0"/>
              <a:t>12/10/2015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853E-7EE8-4CD4-A8F7-2B6D34F48EC0}" type="slidenum">
              <a:rPr lang="en-US" smtClean="0"/>
              <a:t>‹#›</a:t>
            </a:fld>
            <a:endParaRPr lang="en-US"/>
          </a:p>
        </p:txBody>
      </p:sp>
    </p:spTree>
    <p:extLst>
      <p:ext uri="{BB962C8B-B14F-4D97-AF65-F5344CB8AC3E}">
        <p14:creationId xmlns:p14="http://schemas.microsoft.com/office/powerpoint/2010/main" val="36040300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mrelementarymath.blogspot.com/2015/08/buzz-worthy-ideas-3-math-routines-to.html" TargetMode="External"/><Relationship Id="rId7" Type="http://schemas.openxmlformats.org/officeDocument/2006/relationships/hyperlink" Target="http://www.edutopia.org/blog/how-educators-can-manage-stress-and-build-resilience-elena-aguilar"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youtu.be/KvytBvIJfY0" TargetMode="External"/><Relationship Id="rId5" Type="http://schemas.openxmlformats.org/officeDocument/2006/relationships/hyperlink" Target="https://www.educreations.com/" TargetMode="External"/><Relationship Id="rId4" Type="http://schemas.openxmlformats.org/officeDocument/2006/relationships/hyperlink" Target="http://mrelementarymath.blogspot.ca/2015/09/using-interactive-number-lines-t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lide15.PNG"/>
          <p:cNvPicPr>
            <a:picLocks noChangeAspect="1"/>
          </p:cNvPicPr>
          <p:nvPr/>
        </p:nvPicPr>
        <p:blipFill>
          <a:blip r:embed="rId2" cstate="print"/>
          <a:stretch>
            <a:fillRect/>
          </a:stretch>
        </p:blipFill>
        <p:spPr>
          <a:xfrm>
            <a:off x="5286" y="-16657"/>
            <a:ext cx="6857143" cy="9142858"/>
          </a:xfrm>
          <a:prstGeom prst="rect">
            <a:avLst/>
          </a:prstGeom>
        </p:spPr>
      </p:pic>
      <p:sp>
        <p:nvSpPr>
          <p:cNvPr id="4" name="TextBox 3"/>
          <p:cNvSpPr txBox="1"/>
          <p:nvPr/>
        </p:nvSpPr>
        <p:spPr>
          <a:xfrm>
            <a:off x="0" y="1447800"/>
            <a:ext cx="2895600" cy="307777"/>
          </a:xfrm>
          <a:prstGeom prst="rect">
            <a:avLst/>
          </a:prstGeom>
          <a:noFill/>
        </p:spPr>
        <p:txBody>
          <a:bodyPr wrap="square" rtlCol="0">
            <a:spAutoFit/>
          </a:bodyPr>
          <a:lstStyle/>
          <a:p>
            <a:r>
              <a:rPr lang="en-US" sz="1400" dirty="0" smtClean="0">
                <a:solidFill>
                  <a:schemeClr val="bg1"/>
                </a:solidFill>
                <a:latin typeface="{skinny} jeans solid" pitchFamily="2" charset="0"/>
              </a:rPr>
              <a:t>www.coachcann.weebly.com</a:t>
            </a:r>
            <a:endParaRPr lang="en-US" sz="1400" dirty="0">
              <a:solidFill>
                <a:schemeClr val="bg1"/>
              </a:solidFill>
              <a:latin typeface="{skinny} jeans solid" pitchFamily="2" charset="0"/>
            </a:endParaRPr>
          </a:p>
        </p:txBody>
      </p:sp>
      <p:sp>
        <p:nvSpPr>
          <p:cNvPr id="5" name="TextBox 4"/>
          <p:cNvSpPr txBox="1"/>
          <p:nvPr/>
        </p:nvSpPr>
        <p:spPr>
          <a:xfrm>
            <a:off x="4522100" y="1409713"/>
            <a:ext cx="1776199" cy="307777"/>
          </a:xfrm>
          <a:prstGeom prst="rect">
            <a:avLst/>
          </a:prstGeom>
          <a:noFill/>
        </p:spPr>
        <p:txBody>
          <a:bodyPr wrap="square" rtlCol="0">
            <a:spAutoFit/>
          </a:bodyPr>
          <a:lstStyle/>
          <a:p>
            <a:pPr algn="r"/>
            <a:r>
              <a:rPr lang="en-US" sz="1400" dirty="0" smtClean="0">
                <a:solidFill>
                  <a:schemeClr val="bg1"/>
                </a:solidFill>
              </a:rPr>
              <a:t>December </a:t>
            </a:r>
            <a:r>
              <a:rPr lang="en-US" sz="1400" dirty="0" smtClean="0">
                <a:solidFill>
                  <a:schemeClr val="bg1"/>
                </a:solidFill>
              </a:rPr>
              <a:t>10</a:t>
            </a:r>
            <a:r>
              <a:rPr lang="en-US" sz="1400" dirty="0" smtClean="0">
                <a:solidFill>
                  <a:schemeClr val="bg1"/>
                </a:solidFill>
              </a:rPr>
              <a:t>, </a:t>
            </a:r>
            <a:r>
              <a:rPr lang="en-US" sz="1400" dirty="0" smtClean="0">
                <a:solidFill>
                  <a:schemeClr val="bg1"/>
                </a:solidFill>
              </a:rPr>
              <a:t>2015</a:t>
            </a:r>
            <a:endParaRPr lang="en-US" sz="1400" dirty="0">
              <a:solidFill>
                <a:schemeClr val="bg1"/>
              </a:solidFill>
            </a:endParaRPr>
          </a:p>
        </p:txBody>
      </p:sp>
      <p:sp>
        <p:nvSpPr>
          <p:cNvPr id="8" name="TextBox 7"/>
          <p:cNvSpPr txBox="1"/>
          <p:nvPr/>
        </p:nvSpPr>
        <p:spPr>
          <a:xfrm>
            <a:off x="4419600" y="6019800"/>
            <a:ext cx="1981200" cy="584775"/>
          </a:xfrm>
          <a:prstGeom prst="rect">
            <a:avLst/>
          </a:prstGeom>
          <a:noFill/>
        </p:spPr>
        <p:txBody>
          <a:bodyPr wrap="square" rtlCol="0">
            <a:spAutoFit/>
          </a:bodyPr>
          <a:lstStyle/>
          <a:p>
            <a:pPr algn="ctr"/>
            <a:r>
              <a:rPr lang="en-US" sz="1600" b="1" dirty="0" smtClean="0">
                <a:latin typeface="{skinny} jeans" pitchFamily="2" charset="0"/>
              </a:rPr>
              <a:t>App-</a:t>
            </a:r>
            <a:r>
              <a:rPr lang="en-US" sz="1600" b="1" dirty="0" err="1" smtClean="0">
                <a:latin typeface="{skinny} jeans" pitchFamily="2" charset="0"/>
              </a:rPr>
              <a:t>solutely</a:t>
            </a:r>
            <a:r>
              <a:rPr lang="en-US" sz="1600" b="1" dirty="0" smtClean="0">
                <a:latin typeface="{skinny} jeans" pitchFamily="2" charset="0"/>
              </a:rPr>
              <a:t> </a:t>
            </a:r>
          </a:p>
          <a:p>
            <a:pPr algn="ctr"/>
            <a:r>
              <a:rPr lang="en-US" sz="1600" b="1" dirty="0" smtClean="0">
                <a:latin typeface="{skinny} jeans" pitchFamily="2" charset="0"/>
              </a:rPr>
              <a:t>Amazing Apps!</a:t>
            </a:r>
            <a:endParaRPr lang="en-US" sz="1600" b="1" dirty="0">
              <a:latin typeface="{skinny} jeans" pitchFamily="2" charset="0"/>
            </a:endParaRPr>
          </a:p>
        </p:txBody>
      </p:sp>
      <p:sp>
        <p:nvSpPr>
          <p:cNvPr id="9" name="TextBox 8"/>
          <p:cNvSpPr txBox="1"/>
          <p:nvPr/>
        </p:nvSpPr>
        <p:spPr>
          <a:xfrm>
            <a:off x="4491250" y="4007227"/>
            <a:ext cx="2133600" cy="307777"/>
          </a:xfrm>
          <a:prstGeom prst="rect">
            <a:avLst/>
          </a:prstGeom>
          <a:noFill/>
        </p:spPr>
        <p:txBody>
          <a:bodyPr wrap="square" rtlCol="0">
            <a:spAutoFit/>
          </a:bodyPr>
          <a:lstStyle/>
          <a:p>
            <a:pPr algn="ctr"/>
            <a:r>
              <a:rPr lang="en-US" sz="1400" b="1" dirty="0" smtClean="0">
                <a:latin typeface="Impervious" panose="02000000000000000000" pitchFamily="2" charset="0"/>
              </a:rPr>
              <a:t>Try It </a:t>
            </a:r>
            <a:r>
              <a:rPr lang="en-US" sz="1200" b="1" dirty="0" smtClean="0">
                <a:latin typeface="Impervious" panose="02000000000000000000" pitchFamily="2" charset="0"/>
              </a:rPr>
              <a:t>Out</a:t>
            </a:r>
            <a:r>
              <a:rPr lang="en-US" sz="1400" b="1" dirty="0" smtClean="0">
                <a:latin typeface="Impervious" panose="02000000000000000000" pitchFamily="2" charset="0"/>
              </a:rPr>
              <a:t>…</a:t>
            </a:r>
            <a:endParaRPr lang="en-US" sz="1400" b="1" dirty="0">
              <a:latin typeface="Impervious" panose="02000000000000000000" pitchFamily="2" charset="0"/>
            </a:endParaRPr>
          </a:p>
        </p:txBody>
      </p:sp>
      <p:sp>
        <p:nvSpPr>
          <p:cNvPr id="2" name="TextBox 1"/>
          <p:cNvSpPr txBox="1"/>
          <p:nvPr/>
        </p:nvSpPr>
        <p:spPr>
          <a:xfrm>
            <a:off x="0" y="210250"/>
            <a:ext cx="6857571" cy="954107"/>
          </a:xfrm>
          <a:prstGeom prst="rect">
            <a:avLst/>
          </a:prstGeom>
          <a:solidFill>
            <a:schemeClr val="tx1">
              <a:lumMod val="75000"/>
              <a:lumOff val="25000"/>
            </a:schemeClr>
          </a:solidFill>
        </p:spPr>
        <p:txBody>
          <a:bodyPr wrap="square" rtlCol="0">
            <a:spAutoFit/>
          </a:bodyPr>
          <a:lstStyle/>
          <a:p>
            <a:pPr algn="ctr"/>
            <a:r>
              <a:rPr lang="en-US" sz="5600" dirty="0" smtClean="0">
                <a:solidFill>
                  <a:schemeClr val="bg1"/>
                </a:solidFill>
                <a:latin typeface="a song for jennifer" pitchFamily="2" charset="0"/>
              </a:rPr>
              <a:t>Coaching Connections</a:t>
            </a:r>
            <a:endParaRPr lang="en-US" sz="5600" dirty="0">
              <a:solidFill>
                <a:schemeClr val="bg1"/>
              </a:solidFill>
              <a:latin typeface="a song for jennifer" pitchFamily="2" charset="0"/>
            </a:endParaRPr>
          </a:p>
        </p:txBody>
      </p:sp>
      <p:sp>
        <p:nvSpPr>
          <p:cNvPr id="3" name="TextBox 2"/>
          <p:cNvSpPr txBox="1"/>
          <p:nvPr/>
        </p:nvSpPr>
        <p:spPr>
          <a:xfrm rot="20359831">
            <a:off x="4064892" y="2352518"/>
            <a:ext cx="1646335" cy="430887"/>
          </a:xfrm>
          <a:prstGeom prst="rect">
            <a:avLst/>
          </a:prstGeom>
          <a:noFill/>
        </p:spPr>
        <p:txBody>
          <a:bodyPr wrap="square" rtlCol="0">
            <a:spAutoFit/>
          </a:bodyPr>
          <a:lstStyle/>
          <a:p>
            <a:pPr algn="ctr"/>
            <a:r>
              <a:rPr lang="en-US" sz="1100" b="1" dirty="0" smtClean="0">
                <a:latin typeface="Gentle Redhead" panose="02000000000000000000" pitchFamily="2" charset="0"/>
              </a:rPr>
              <a:t>Good </a:t>
            </a:r>
          </a:p>
          <a:p>
            <a:pPr algn="ctr"/>
            <a:r>
              <a:rPr lang="en-US" sz="1100" b="1" dirty="0" smtClean="0">
                <a:latin typeface="Gentle Redhead" panose="02000000000000000000" pitchFamily="2" charset="0"/>
              </a:rPr>
              <a:t>Reads</a:t>
            </a:r>
            <a:endParaRPr lang="en-US" sz="1100" b="1" dirty="0">
              <a:latin typeface="Gentle Redhead" panose="02000000000000000000" pitchFamily="2" charset="0"/>
            </a:endParaRPr>
          </a:p>
        </p:txBody>
      </p:sp>
      <p:sp>
        <p:nvSpPr>
          <p:cNvPr id="6" name="TextBox 5"/>
          <p:cNvSpPr txBox="1"/>
          <p:nvPr/>
        </p:nvSpPr>
        <p:spPr>
          <a:xfrm>
            <a:off x="4419600" y="4235371"/>
            <a:ext cx="2334050" cy="1500411"/>
          </a:xfrm>
          <a:prstGeom prst="rect">
            <a:avLst/>
          </a:prstGeom>
          <a:noFill/>
        </p:spPr>
        <p:txBody>
          <a:bodyPr wrap="square" rtlCol="0">
            <a:spAutoFit/>
          </a:bodyPr>
          <a:lstStyle/>
          <a:p>
            <a:pPr algn="ctr"/>
            <a:r>
              <a:rPr lang="en-US" sz="1050" dirty="0" smtClean="0">
                <a:latin typeface="{skinny} jeans solid" pitchFamily="2" charset="0"/>
              </a:rPr>
              <a:t>Use </a:t>
            </a:r>
            <a:r>
              <a:rPr lang="en-US" sz="1050" b="1" dirty="0" smtClean="0">
                <a:latin typeface="{skinny} jeans solid" pitchFamily="2" charset="0"/>
              </a:rPr>
              <a:t>Interactive Number Lines </a:t>
            </a:r>
            <a:r>
              <a:rPr lang="en-US" sz="1050" dirty="0" smtClean="0">
                <a:latin typeface="{skinny} jeans solid" pitchFamily="2" charset="0"/>
              </a:rPr>
              <a:t>to Build Number Sense! </a:t>
            </a:r>
          </a:p>
          <a:p>
            <a:pPr algn="ctr"/>
            <a:r>
              <a:rPr lang="en-US" sz="1050" dirty="0" smtClean="0">
                <a:latin typeface="{skinny} jeans solid" pitchFamily="2" charset="0"/>
              </a:rPr>
              <a:t>Number Sense has been a hot topic all year…here some quick strategies to try with your class today! I’d love to come and try it with your class…let’s pick a date!</a:t>
            </a:r>
            <a:endParaRPr lang="en-US" sz="1050" dirty="0">
              <a:latin typeface="{skinny} jeans solid" pitchFamily="2" charset="0"/>
            </a:endParaRPr>
          </a:p>
          <a:p>
            <a:r>
              <a:rPr lang="en-US" sz="900" dirty="0" smtClean="0">
                <a:latin typeface="{skinny} jeans solid" pitchFamily="2" charset="0"/>
              </a:rPr>
              <a:t>                                         Ideas   </a:t>
            </a:r>
            <a:r>
              <a:rPr lang="en-US" sz="900" dirty="0" smtClean="0">
                <a:latin typeface="{skinny} jeans solid" pitchFamily="2" charset="0"/>
                <a:hlinkClick r:id="rId3"/>
              </a:rPr>
              <a:t>Here</a:t>
            </a:r>
            <a:r>
              <a:rPr lang="en-US" sz="900" dirty="0" smtClean="0">
                <a:latin typeface="{skinny} jeans solid" pitchFamily="2" charset="0"/>
              </a:rPr>
              <a:t>    </a:t>
            </a:r>
          </a:p>
          <a:p>
            <a:r>
              <a:rPr lang="en-US" sz="900" dirty="0" smtClean="0">
                <a:latin typeface="{skinny} jeans solid" pitchFamily="2" charset="0"/>
              </a:rPr>
              <a:t>                                                 How </a:t>
            </a:r>
            <a:r>
              <a:rPr lang="en-US" sz="900" dirty="0" smtClean="0">
                <a:latin typeface="{skinny} jeans solid" pitchFamily="2" charset="0"/>
              </a:rPr>
              <a:t>To  </a:t>
            </a:r>
            <a:r>
              <a:rPr lang="en-US" sz="900" dirty="0" smtClean="0">
                <a:latin typeface="{skinny} jeans solid" pitchFamily="2" charset="0"/>
                <a:hlinkClick r:id="rId4"/>
              </a:rPr>
              <a:t>Here</a:t>
            </a:r>
            <a:endParaRPr lang="en-US" sz="900" dirty="0">
              <a:latin typeface="{skinny} jeans solid" pitchFamily="2" charset="0"/>
            </a:endParaRPr>
          </a:p>
        </p:txBody>
      </p:sp>
      <p:sp>
        <p:nvSpPr>
          <p:cNvPr id="11" name="TextBox 10"/>
          <p:cNvSpPr txBox="1"/>
          <p:nvPr/>
        </p:nvSpPr>
        <p:spPr>
          <a:xfrm>
            <a:off x="1447800" y="7724518"/>
            <a:ext cx="1681871" cy="584775"/>
          </a:xfrm>
          <a:prstGeom prst="rect">
            <a:avLst/>
          </a:prstGeom>
          <a:noFill/>
        </p:spPr>
        <p:txBody>
          <a:bodyPr wrap="none" rtlCol="0">
            <a:spAutoFit/>
          </a:bodyPr>
          <a:lstStyle/>
          <a:p>
            <a:pPr algn="ctr"/>
            <a:r>
              <a:rPr lang="en-US" sz="1600" dirty="0" smtClean="0">
                <a:latin typeface="BlackJack" panose="02000504030000020004" pitchFamily="2" charset="0"/>
              </a:rPr>
              <a:t>Teaching is tough, </a:t>
            </a:r>
          </a:p>
          <a:p>
            <a:pPr algn="ctr"/>
            <a:r>
              <a:rPr lang="en-US" sz="1600" dirty="0" smtClean="0">
                <a:latin typeface="BlackJack" panose="02000504030000020004" pitchFamily="2" charset="0"/>
              </a:rPr>
              <a:t>but so are you!</a:t>
            </a:r>
            <a:endParaRPr lang="en-US" sz="1100" dirty="0">
              <a:latin typeface="BlackJack" panose="02000504030000020004" pitchFamily="2" charset="0"/>
            </a:endParaRPr>
          </a:p>
        </p:txBody>
      </p:sp>
      <p:sp>
        <p:nvSpPr>
          <p:cNvPr id="13" name="TextBox 12"/>
          <p:cNvSpPr txBox="1"/>
          <p:nvPr/>
        </p:nvSpPr>
        <p:spPr>
          <a:xfrm>
            <a:off x="4267200" y="6541553"/>
            <a:ext cx="2133600" cy="1554272"/>
          </a:xfrm>
          <a:prstGeom prst="rect">
            <a:avLst/>
          </a:prstGeom>
          <a:noFill/>
        </p:spPr>
        <p:txBody>
          <a:bodyPr wrap="square" rtlCol="0">
            <a:spAutoFit/>
          </a:bodyPr>
          <a:lstStyle/>
          <a:p>
            <a:r>
              <a:rPr lang="en-US" sz="1400" b="1" dirty="0" err="1" smtClean="0">
                <a:latin typeface="{skinny} jeans solid" pitchFamily="2" charset="0"/>
              </a:rPr>
              <a:t>EduCreations</a:t>
            </a:r>
            <a:endParaRPr lang="en-US" sz="1400" b="1" dirty="0" smtClean="0">
              <a:latin typeface="{skinny} jeans solid" pitchFamily="2" charset="0"/>
            </a:endParaRPr>
          </a:p>
          <a:p>
            <a:pPr marL="171450" indent="-171450">
              <a:buFontTx/>
              <a:buChar char="-"/>
            </a:pPr>
            <a:r>
              <a:rPr lang="en-US" sz="1000" dirty="0" smtClean="0"/>
              <a:t>Teachers </a:t>
            </a:r>
            <a:r>
              <a:rPr lang="en-US" sz="1000" dirty="0" smtClean="0"/>
              <a:t>can use this app to create video lessons for their students to use at home, in centers or in the L.A.B.! It’s quick, easy and students are fully engaged! </a:t>
            </a:r>
            <a:endParaRPr lang="en-US" sz="1000" dirty="0" smtClean="0"/>
          </a:p>
          <a:p>
            <a:pPr algn="ctr"/>
            <a:r>
              <a:rPr lang="en-US" sz="1050" i="1" dirty="0" smtClean="0"/>
              <a:t>More Info </a:t>
            </a:r>
            <a:r>
              <a:rPr lang="en-US" sz="1050" i="1" dirty="0" smtClean="0">
                <a:hlinkClick r:id="rId5"/>
              </a:rPr>
              <a:t>Here</a:t>
            </a:r>
            <a:r>
              <a:rPr lang="en-US" sz="1050" i="1" dirty="0" smtClean="0"/>
              <a:t>!</a:t>
            </a:r>
          </a:p>
          <a:p>
            <a:pPr algn="ctr"/>
            <a:r>
              <a:rPr lang="en-US" sz="1050" i="1" dirty="0" smtClean="0"/>
              <a:t>Video </a:t>
            </a:r>
            <a:r>
              <a:rPr lang="en-US" sz="1050" i="1" dirty="0" smtClean="0">
                <a:hlinkClick r:id="rId6"/>
              </a:rPr>
              <a:t>Here</a:t>
            </a:r>
            <a:r>
              <a:rPr lang="en-US" sz="1050" i="1" dirty="0" smtClean="0"/>
              <a:t>! </a:t>
            </a:r>
            <a:endParaRPr lang="en-US" sz="1050" i="1" dirty="0"/>
          </a:p>
        </p:txBody>
      </p:sp>
      <p:sp>
        <p:nvSpPr>
          <p:cNvPr id="14" name="TextBox 13"/>
          <p:cNvSpPr txBox="1"/>
          <p:nvPr/>
        </p:nvSpPr>
        <p:spPr>
          <a:xfrm>
            <a:off x="452961" y="2755438"/>
            <a:ext cx="3733800" cy="861774"/>
          </a:xfrm>
          <a:prstGeom prst="rect">
            <a:avLst/>
          </a:prstGeom>
          <a:noFill/>
        </p:spPr>
        <p:txBody>
          <a:bodyPr wrap="square" rtlCol="0">
            <a:spAutoFit/>
          </a:bodyPr>
          <a:lstStyle/>
          <a:p>
            <a:endParaRPr lang="en-US" sz="1100" dirty="0">
              <a:latin typeface="cinnamon cake" pitchFamily="2" charset="0"/>
            </a:endParaRPr>
          </a:p>
          <a:p>
            <a:endParaRPr lang="en-US" sz="1300" dirty="0" smtClean="0">
              <a:latin typeface="cinnamon cake" pitchFamily="2" charset="0"/>
            </a:endParaRPr>
          </a:p>
          <a:p>
            <a:endParaRPr lang="en-US" sz="1300" dirty="0">
              <a:latin typeface="cinnamon cake" pitchFamily="2" charset="0"/>
            </a:endParaRPr>
          </a:p>
          <a:p>
            <a:endParaRPr lang="en-US" sz="1300" dirty="0">
              <a:latin typeface="cinnamon cake" pitchFamily="2" charset="0"/>
            </a:endParaRPr>
          </a:p>
        </p:txBody>
      </p:sp>
      <p:sp>
        <p:nvSpPr>
          <p:cNvPr id="12" name="TextBox 11"/>
          <p:cNvSpPr txBox="1"/>
          <p:nvPr/>
        </p:nvSpPr>
        <p:spPr>
          <a:xfrm>
            <a:off x="4991812" y="2534429"/>
            <a:ext cx="1784424" cy="1361911"/>
          </a:xfrm>
          <a:prstGeom prst="rect">
            <a:avLst/>
          </a:prstGeom>
          <a:noFill/>
        </p:spPr>
        <p:txBody>
          <a:bodyPr wrap="square" rtlCol="0">
            <a:spAutoFit/>
          </a:bodyPr>
          <a:lstStyle/>
          <a:p>
            <a:pPr algn="ctr"/>
            <a:r>
              <a:rPr lang="en-US" sz="1400" dirty="0" smtClean="0">
                <a:latin typeface="AR BONNIE" panose="02000000000000000000" pitchFamily="2" charset="0"/>
                <a:hlinkClick r:id="rId7"/>
              </a:rPr>
              <a:t>How Teachers Can Manage Stress and Build Resilience</a:t>
            </a:r>
            <a:endParaRPr lang="en-US" sz="1400" dirty="0">
              <a:latin typeface="AR BONNIE" panose="02000000000000000000" pitchFamily="2" charset="0"/>
            </a:endParaRPr>
          </a:p>
          <a:p>
            <a:pPr algn="ctr"/>
            <a:endParaRPr lang="en-US" sz="1050" dirty="0" smtClean="0">
              <a:latin typeface="AR BONNIE" panose="02000000000000000000" pitchFamily="2" charset="0"/>
            </a:endParaRPr>
          </a:p>
          <a:p>
            <a:pPr algn="ctr"/>
            <a:r>
              <a:rPr lang="en-US" sz="1050" dirty="0" smtClean="0">
                <a:latin typeface="AR BONNIE" panose="02000000000000000000" pitchFamily="2" charset="0"/>
              </a:rPr>
              <a:t>Click on the Link or </a:t>
            </a:r>
          </a:p>
          <a:p>
            <a:pPr algn="ctr"/>
            <a:r>
              <a:rPr lang="en-US" sz="1050" dirty="0" smtClean="0">
                <a:latin typeface="AR BONNIE" panose="02000000000000000000" pitchFamily="2" charset="0"/>
              </a:rPr>
              <a:t>Scan the QR Code</a:t>
            </a:r>
          </a:p>
          <a:p>
            <a:pPr algn="ctr"/>
            <a:endParaRPr lang="en-US" sz="900" dirty="0" smtClean="0">
              <a:latin typeface="AR BONNIE" panose="02000000000000000000" pitchFamily="2" charset="0"/>
            </a:endParaRPr>
          </a:p>
          <a:p>
            <a:pPr algn="ctr"/>
            <a:endParaRPr lang="en-US" sz="1400" dirty="0">
              <a:latin typeface="AR BONNIE" panose="02000000000000000000" pitchFamily="2" charset="0"/>
            </a:endParaRPr>
          </a:p>
        </p:txBody>
      </p:sp>
      <p:sp>
        <p:nvSpPr>
          <p:cNvPr id="15" name="TextBox 14"/>
          <p:cNvSpPr txBox="1"/>
          <p:nvPr/>
        </p:nvSpPr>
        <p:spPr>
          <a:xfrm>
            <a:off x="1195186" y="2320329"/>
            <a:ext cx="184731" cy="400110"/>
          </a:xfrm>
          <a:prstGeom prst="rect">
            <a:avLst/>
          </a:prstGeom>
          <a:noFill/>
        </p:spPr>
        <p:txBody>
          <a:bodyPr wrap="none" rtlCol="0">
            <a:spAutoFit/>
          </a:bodyPr>
          <a:lstStyle/>
          <a:p>
            <a:endParaRPr lang="en-US" sz="2000" b="1" u="sng" dirty="0">
              <a:latin typeface="cinnamon cake" pitchFamily="2" charset="0"/>
            </a:endParaRPr>
          </a:p>
        </p:txBody>
      </p:sp>
      <p:sp>
        <p:nvSpPr>
          <p:cNvPr id="20" name="TextBox 19"/>
          <p:cNvSpPr txBox="1"/>
          <p:nvPr/>
        </p:nvSpPr>
        <p:spPr>
          <a:xfrm>
            <a:off x="4810124" y="1051378"/>
            <a:ext cx="1409700" cy="307777"/>
          </a:xfrm>
          <a:prstGeom prst="rect">
            <a:avLst/>
          </a:prstGeom>
          <a:noFill/>
        </p:spPr>
        <p:txBody>
          <a:bodyPr wrap="square" rtlCol="0">
            <a:spAutoFit/>
          </a:bodyPr>
          <a:lstStyle/>
          <a:p>
            <a:pPr algn="r"/>
            <a:r>
              <a:rPr lang="en-US" sz="1400" dirty="0" smtClean="0">
                <a:solidFill>
                  <a:schemeClr val="bg1"/>
                </a:solidFill>
              </a:rPr>
              <a:t>Vol. </a:t>
            </a:r>
            <a:r>
              <a:rPr lang="en-US" sz="1400" dirty="0">
                <a:solidFill>
                  <a:schemeClr val="bg1"/>
                </a:solidFill>
              </a:rPr>
              <a:t>7</a:t>
            </a:r>
          </a:p>
        </p:txBody>
      </p:sp>
      <p:sp>
        <p:nvSpPr>
          <p:cNvPr id="16" name="TextBox 15"/>
          <p:cNvSpPr txBox="1"/>
          <p:nvPr/>
        </p:nvSpPr>
        <p:spPr>
          <a:xfrm>
            <a:off x="1478948" y="2251882"/>
            <a:ext cx="1536896" cy="461665"/>
          </a:xfrm>
          <a:prstGeom prst="rect">
            <a:avLst/>
          </a:prstGeom>
          <a:noFill/>
        </p:spPr>
        <p:txBody>
          <a:bodyPr wrap="none" rtlCol="0">
            <a:spAutoFit/>
          </a:bodyPr>
          <a:lstStyle/>
          <a:p>
            <a:pPr algn="ctr"/>
            <a:r>
              <a:rPr lang="en-US" sz="2400" dirty="0" smtClean="0">
                <a:latin typeface="Astrud" panose="00000400000000000000" pitchFamily="2" charset="0"/>
              </a:rPr>
              <a:t>Reflect &amp; Renew</a:t>
            </a:r>
            <a:endParaRPr lang="en-US" sz="2400" dirty="0" smtClean="0">
              <a:latin typeface="Astrud" panose="00000400000000000000" pitchFamily="2" charset="0"/>
            </a:endParaRPr>
          </a:p>
        </p:txBody>
      </p:sp>
      <p:sp>
        <p:nvSpPr>
          <p:cNvPr id="17" name="TextBox 16"/>
          <p:cNvSpPr txBox="1"/>
          <p:nvPr/>
        </p:nvSpPr>
        <p:spPr>
          <a:xfrm>
            <a:off x="477901" y="2755438"/>
            <a:ext cx="3705459" cy="5070619"/>
          </a:xfrm>
          <a:prstGeom prst="rect">
            <a:avLst/>
          </a:prstGeom>
          <a:noFill/>
        </p:spPr>
        <p:txBody>
          <a:bodyPr wrap="square" rtlCol="0">
            <a:spAutoFit/>
          </a:bodyPr>
          <a:lstStyle/>
          <a:p>
            <a:r>
              <a:rPr lang="en-US" sz="900" dirty="0" smtClean="0">
                <a:latin typeface="cinnamon cake" pitchFamily="2" charset="0"/>
                <a:sym typeface="Wingdings" panose="05000000000000000000" pitchFamily="2" charset="2"/>
              </a:rPr>
              <a:t>Whew! We have wrapped up the first trimester, </a:t>
            </a:r>
            <a:r>
              <a:rPr lang="en-US" sz="900" dirty="0">
                <a:latin typeface="cinnamon cake" pitchFamily="2" charset="0"/>
                <a:sym typeface="Wingdings" panose="05000000000000000000" pitchFamily="2" charset="2"/>
              </a:rPr>
              <a:t>report cards are </a:t>
            </a:r>
            <a:r>
              <a:rPr lang="en-US" sz="900" dirty="0" smtClean="0">
                <a:latin typeface="cinnamon cake" pitchFamily="2" charset="0"/>
                <a:sym typeface="Wingdings" panose="05000000000000000000" pitchFamily="2" charset="2"/>
              </a:rPr>
              <a:t>done, conferences are over and winter break is almost here! (YAY!) Take a moment to reflect on all that you have accomplished with your class and your colleagues. In just over 12 weeks, you have created a strong community of learners focused on being respectful, productive and motivated students. That is quite the accomplishment! </a:t>
            </a:r>
          </a:p>
          <a:p>
            <a:endParaRPr lang="en-US" sz="900" dirty="0">
              <a:latin typeface="cinnamon cake" pitchFamily="2" charset="0"/>
              <a:sym typeface="Wingdings" panose="05000000000000000000" pitchFamily="2" charset="2"/>
            </a:endParaRPr>
          </a:p>
          <a:p>
            <a:r>
              <a:rPr lang="en-US" sz="900" dirty="0" smtClean="0">
                <a:latin typeface="cinnamon cake" pitchFamily="2" charset="0"/>
                <a:sym typeface="Wingdings" panose="05000000000000000000" pitchFamily="2" charset="2"/>
              </a:rPr>
              <a:t>As we head into the new year, take time for reflection on your classroom and instructional practices. Celebrate what you’ve accomplished and feel is going well. </a:t>
            </a:r>
            <a:r>
              <a:rPr lang="en-US" sz="900" dirty="0" err="1" smtClean="0">
                <a:latin typeface="cinnamon cake" pitchFamily="2" charset="0"/>
                <a:sym typeface="Wingdings" panose="05000000000000000000" pitchFamily="2" charset="2"/>
              </a:rPr>
              <a:t>Thihk</a:t>
            </a:r>
            <a:r>
              <a:rPr lang="en-US" sz="900" dirty="0" smtClean="0">
                <a:latin typeface="cinnamon cake" pitchFamily="2" charset="0"/>
                <a:sym typeface="Wingdings" panose="05000000000000000000" pitchFamily="2" charset="2"/>
              </a:rPr>
              <a:t> about the parts of your day you’d like to change or improve. Below are some key questions to help you reflect on what’s happening in your classroom in order to steer you in the right direction for the rest of the year! If you find that there are some practices you’d like to change up, revisit or new risks you’d like to take, the return from Winter Break is the perfect time to make those adjustments. Taking the time to reflect will give you the opportunity to plan and prepare for your changes and also help you remember the great things you’ve got going on in your room each day! </a:t>
            </a:r>
            <a:endParaRPr lang="en-US" sz="600" dirty="0" smtClean="0">
              <a:latin typeface="cinnamon cake" pitchFamily="2" charset="0"/>
              <a:sym typeface="Wingdings" panose="05000000000000000000" pitchFamily="2" charset="2"/>
            </a:endParaRPr>
          </a:p>
          <a:p>
            <a:endParaRPr lang="en-US" sz="600" dirty="0">
              <a:latin typeface="cinnamon cake" pitchFamily="2" charset="0"/>
              <a:sym typeface="Wingdings" panose="05000000000000000000" pitchFamily="2" charset="2"/>
            </a:endParaRPr>
          </a:p>
          <a:p>
            <a:pPr marL="171450" indent="-171450">
              <a:buFontTx/>
              <a:buChar char="-"/>
            </a:pPr>
            <a:r>
              <a:rPr lang="en-US" sz="900" dirty="0" smtClean="0">
                <a:latin typeface="cinnamon cake" pitchFamily="2" charset="0"/>
                <a:sym typeface="Wingdings" panose="05000000000000000000" pitchFamily="2" charset="2"/>
              </a:rPr>
              <a:t>What practices in your room are successful or make you proud? Why?</a:t>
            </a:r>
          </a:p>
          <a:p>
            <a:pPr marL="171450" indent="-171450">
              <a:buFontTx/>
              <a:buChar char="-"/>
            </a:pPr>
            <a:r>
              <a:rPr lang="en-US" sz="900" dirty="0" smtClean="0">
                <a:latin typeface="cinnamon cake" pitchFamily="2" charset="0"/>
                <a:sym typeface="Wingdings" panose="05000000000000000000" pitchFamily="2" charset="2"/>
              </a:rPr>
              <a:t>If you were to pick one part of your day to change or improve on, which would you pick? What would you change?</a:t>
            </a:r>
          </a:p>
          <a:p>
            <a:pPr marL="171450" indent="-171450">
              <a:buFontTx/>
              <a:buChar char="-"/>
            </a:pPr>
            <a:r>
              <a:rPr lang="en-US" sz="900" dirty="0" smtClean="0">
                <a:latin typeface="cinnamon cake" pitchFamily="2" charset="0"/>
                <a:sym typeface="Wingdings" panose="05000000000000000000" pitchFamily="2" charset="2"/>
              </a:rPr>
              <a:t>What part of your day are your students most engaged? Why?</a:t>
            </a:r>
          </a:p>
          <a:p>
            <a:pPr marL="171450" indent="-171450">
              <a:buFontTx/>
              <a:buChar char="-"/>
            </a:pPr>
            <a:r>
              <a:rPr lang="en-US" sz="900" dirty="0" smtClean="0">
                <a:latin typeface="cinnamon cake" pitchFamily="2" charset="0"/>
                <a:sym typeface="Wingdings" panose="05000000000000000000" pitchFamily="2" charset="2"/>
              </a:rPr>
              <a:t>What role does student choice play in your classroom?</a:t>
            </a:r>
          </a:p>
          <a:p>
            <a:pPr marL="171450" indent="-171450">
              <a:buFontTx/>
              <a:buChar char="-"/>
            </a:pPr>
            <a:r>
              <a:rPr lang="en-US" sz="900" dirty="0" smtClean="0">
                <a:latin typeface="cinnamon cake" pitchFamily="2" charset="0"/>
                <a:sym typeface="Wingdings" panose="05000000000000000000" pitchFamily="2" charset="2"/>
              </a:rPr>
              <a:t>Do your assessments report student learning or student accountability? How valuable is the information you receive?</a:t>
            </a:r>
          </a:p>
          <a:p>
            <a:pPr marL="171450" indent="-171450">
              <a:buFontTx/>
              <a:buChar char="-"/>
            </a:pPr>
            <a:r>
              <a:rPr lang="en-US" sz="900" dirty="0" smtClean="0">
                <a:latin typeface="cinnamon cake" pitchFamily="2" charset="0"/>
                <a:sym typeface="Wingdings" panose="05000000000000000000" pitchFamily="2" charset="2"/>
              </a:rPr>
              <a:t>Does your instruction match your beliefs about how students learn best?</a:t>
            </a:r>
          </a:p>
          <a:p>
            <a:pPr marL="171450" indent="-171450">
              <a:buFontTx/>
              <a:buChar char="-"/>
            </a:pPr>
            <a:r>
              <a:rPr lang="en-US" sz="900" dirty="0" smtClean="0">
                <a:latin typeface="cinnamon cake" pitchFamily="2" charset="0"/>
                <a:sym typeface="Wingdings" panose="05000000000000000000" pitchFamily="2" charset="2"/>
              </a:rPr>
              <a:t>What new ideas have you tried in your classroom to keep yourself energized about teaching?</a:t>
            </a:r>
          </a:p>
          <a:p>
            <a:pPr marL="171450" indent="-171450">
              <a:buFontTx/>
              <a:buChar char="-"/>
            </a:pPr>
            <a:r>
              <a:rPr lang="en-US" sz="900" dirty="0" smtClean="0">
                <a:latin typeface="cinnamon cake" pitchFamily="2" charset="0"/>
                <a:sym typeface="Wingdings" panose="05000000000000000000" pitchFamily="2" charset="2"/>
              </a:rPr>
              <a:t>What is one change you could make to your daily routine to relieve stress or make your job easier? </a:t>
            </a:r>
          </a:p>
          <a:p>
            <a:pPr marL="171450" indent="-171450">
              <a:buFontTx/>
              <a:buChar char="-"/>
            </a:pPr>
            <a:r>
              <a:rPr lang="en-US" sz="900" dirty="0" smtClean="0">
                <a:latin typeface="cinnamon cake" pitchFamily="2" charset="0"/>
                <a:sym typeface="Wingdings" panose="05000000000000000000" pitchFamily="2" charset="2"/>
              </a:rPr>
              <a:t>What is the most valuable thing you’ve learned so far this year?</a:t>
            </a:r>
            <a:endParaRPr lang="en-US" sz="200" dirty="0" smtClean="0">
              <a:latin typeface="cinnamon cake" pitchFamily="2" charset="0"/>
              <a:sym typeface="Wingdings" panose="05000000000000000000" pitchFamily="2" charset="2"/>
            </a:endParaRPr>
          </a:p>
          <a:p>
            <a:endParaRPr lang="en-US" sz="400" dirty="0">
              <a:latin typeface="cinnamon cake" pitchFamily="2" charset="0"/>
              <a:sym typeface="Wingdings" panose="05000000000000000000" pitchFamily="2" charset="2"/>
            </a:endParaRPr>
          </a:p>
          <a:p>
            <a:r>
              <a:rPr lang="en-US" sz="850" dirty="0" smtClean="0">
                <a:latin typeface="cinnamon cake" pitchFamily="2" charset="0"/>
                <a:sym typeface="Wingdings" panose="05000000000000000000" pitchFamily="2" charset="2"/>
              </a:rPr>
              <a:t>As </a:t>
            </a:r>
            <a:r>
              <a:rPr lang="en-US" sz="850" dirty="0" smtClean="0">
                <a:latin typeface="cinnamon cake" pitchFamily="2" charset="0"/>
                <a:sym typeface="Wingdings" panose="05000000000000000000" pitchFamily="2" charset="2"/>
              </a:rPr>
              <a:t>always, please reach out to me with any ideas you’d like to try together, </a:t>
            </a:r>
            <a:r>
              <a:rPr lang="en-US" sz="850" dirty="0" smtClean="0">
                <a:latin typeface="cinnamon cake" pitchFamily="2" charset="0"/>
                <a:sym typeface="Wingdings" panose="05000000000000000000" pitchFamily="2" charset="2"/>
              </a:rPr>
              <a:t>   </a:t>
            </a:r>
          </a:p>
          <a:p>
            <a:r>
              <a:rPr lang="en-US" sz="850" dirty="0">
                <a:latin typeface="cinnamon cake" pitchFamily="2" charset="0"/>
                <a:sym typeface="Wingdings" panose="05000000000000000000" pitchFamily="2" charset="2"/>
              </a:rPr>
              <a:t> </a:t>
            </a:r>
            <a:r>
              <a:rPr lang="en-US" sz="850" dirty="0" smtClean="0">
                <a:latin typeface="cinnamon cake" pitchFamily="2" charset="0"/>
                <a:sym typeface="Wingdings" panose="05000000000000000000" pitchFamily="2" charset="2"/>
              </a:rPr>
              <a:t>    </a:t>
            </a:r>
            <a:r>
              <a:rPr lang="en-US" sz="850" dirty="0" smtClean="0">
                <a:latin typeface="cinnamon cake" pitchFamily="2" charset="0"/>
                <a:sym typeface="Wingdings" panose="05000000000000000000" pitchFamily="2" charset="2"/>
              </a:rPr>
              <a:t>support </a:t>
            </a:r>
            <a:r>
              <a:rPr lang="en-US" sz="850" dirty="0" smtClean="0">
                <a:latin typeface="cinnamon cake" pitchFamily="2" charset="0"/>
                <a:sym typeface="Wingdings" panose="05000000000000000000" pitchFamily="2" charset="2"/>
              </a:rPr>
              <a:t>you may need or for further </a:t>
            </a:r>
            <a:r>
              <a:rPr lang="en-US" sz="850" dirty="0" smtClean="0">
                <a:latin typeface="cinnamon cake" pitchFamily="2" charset="0"/>
                <a:sym typeface="Wingdings" panose="05000000000000000000" pitchFamily="2" charset="2"/>
              </a:rPr>
              <a:t>discussion </a:t>
            </a:r>
            <a:r>
              <a:rPr lang="en-US" sz="850" dirty="0" smtClean="0">
                <a:latin typeface="cinnamon cake" pitchFamily="2" charset="0"/>
                <a:sym typeface="Wingdings" panose="05000000000000000000" pitchFamily="2" charset="2"/>
              </a:rPr>
              <a:t>on any of these topics!                   </a:t>
            </a:r>
            <a:r>
              <a:rPr lang="en-US" sz="850" dirty="0" smtClean="0">
                <a:latin typeface="cinnamon cake" pitchFamily="2" charset="0"/>
                <a:sym typeface="Wingdings" panose="05000000000000000000" pitchFamily="2" charset="2"/>
              </a:rPr>
              <a:t>  </a:t>
            </a:r>
          </a:p>
          <a:p>
            <a:r>
              <a:rPr lang="en-US" sz="850" dirty="0">
                <a:latin typeface="cinnamon cake" pitchFamily="2" charset="0"/>
                <a:sym typeface="Wingdings" panose="05000000000000000000" pitchFamily="2" charset="2"/>
              </a:rPr>
              <a:t> </a:t>
            </a:r>
            <a:r>
              <a:rPr lang="en-US" sz="850" dirty="0" smtClean="0">
                <a:latin typeface="cinnamon cake" pitchFamily="2" charset="0"/>
                <a:sym typeface="Wingdings" panose="05000000000000000000" pitchFamily="2" charset="2"/>
              </a:rPr>
              <a:t>                                                                                     </a:t>
            </a:r>
            <a:r>
              <a:rPr lang="en-US" sz="850" dirty="0" smtClean="0">
                <a:latin typeface="cinnamon cake" pitchFamily="2" charset="0"/>
                <a:sym typeface="Wingdings" panose="05000000000000000000" pitchFamily="2" charset="2"/>
              </a:rPr>
              <a:t> Ashley</a:t>
            </a:r>
            <a:endParaRPr lang="en-US" sz="850" dirty="0" smtClean="0">
              <a:latin typeface="cinnamon cake" pitchFamily="2" charset="0"/>
            </a:endParaRPr>
          </a:p>
        </p:txBody>
      </p:sp>
      <p:pic>
        <p:nvPicPr>
          <p:cNvPr id="7" name="Picture 2" descr="http://chart.apis.google.com/chart?cht=qr&amp;chs=120x120&amp;choe=UTF-8&amp;chld=H|0&amp;chl=http://goo.gl/yYG37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6575" y="3048171"/>
            <a:ext cx="617275" cy="61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42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1621</TotalTime>
  <Words>539</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vt:i4>
      </vt:variant>
    </vt:vector>
  </HeadingPairs>
  <TitlesOfParts>
    <vt:vector size="15" baseType="lpstr">
      <vt:lpstr>{skinny} jeans</vt:lpstr>
      <vt:lpstr>{skinny} jeans solid</vt:lpstr>
      <vt:lpstr>a song for jennifer</vt:lpstr>
      <vt:lpstr>AR BONNIE</vt:lpstr>
      <vt:lpstr>Arial</vt:lpstr>
      <vt:lpstr>Astrud</vt:lpstr>
      <vt:lpstr>BlackJack</vt:lpstr>
      <vt:lpstr>Calibri</vt:lpstr>
      <vt:lpstr>Calibri Light</vt:lpstr>
      <vt:lpstr>cinnamon cake</vt:lpstr>
      <vt:lpstr>Gentle Redhead</vt:lpstr>
      <vt:lpstr>Impervious</vt:lpstr>
      <vt:lpstr>Wingdings</vt:lpstr>
      <vt:lpstr>Office Theme</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Cann</dc:creator>
  <cp:lastModifiedBy>Ashley Cann</cp:lastModifiedBy>
  <cp:revision>37</cp:revision>
  <cp:lastPrinted>2015-11-11T18:54:10Z</cp:lastPrinted>
  <dcterms:created xsi:type="dcterms:W3CDTF">2015-08-19T18:34:13Z</dcterms:created>
  <dcterms:modified xsi:type="dcterms:W3CDTF">2015-12-10T16:27:04Z</dcterms:modified>
</cp:coreProperties>
</file>